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Old Standard TT"/>
      <p:regular r:id="rId13"/>
      <p:bold r:id="rId14"/>
      <p: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OldStandardTT-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OldStandardTT-italic.fntdata"/><Relationship Id="rId14" Type="http://schemas.openxmlformats.org/officeDocument/2006/relationships/font" Target="fonts/OldStandardT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bb70ea113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bb70ea113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bb70ea1133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bb70ea1133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bb70ea1133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bb70ea1133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bb70ea1133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bb70ea1133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bb70ea1133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bb70ea1133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bb70ea1133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bb70ea1133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en.wikipedia.org/wiki/Artificial_intelligence" TargetMode="External"/><Relationship Id="rId4" Type="http://schemas.openxmlformats.org/officeDocument/2006/relationships/hyperlink" Target="https://en.wikipedia.org/wiki/Crim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latin typeface="Arial"/>
                <a:ea typeface="Arial"/>
                <a:cs typeface="Arial"/>
                <a:sym typeface="Arial"/>
              </a:rPr>
              <a:t>NATIONAL SMART POLICE SERVICE (NSPS)</a:t>
            </a:r>
            <a:endParaRPr b="1">
              <a:latin typeface="Arial"/>
              <a:ea typeface="Arial"/>
              <a:cs typeface="Arial"/>
              <a:sym typeface="Arial"/>
            </a:endParaRPr>
          </a:p>
        </p:txBody>
      </p:sp>
      <p:sp>
        <p:nvSpPr>
          <p:cNvPr id="60" name="Google Shape;60;p13"/>
          <p:cNvSpPr txBox="1"/>
          <p:nvPr>
            <p:ph idx="1" type="subTitle"/>
          </p:nvPr>
        </p:nvSpPr>
        <p:spPr>
          <a:xfrm>
            <a:off x="512700" y="3840653"/>
            <a:ext cx="8118600" cy="10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Arial"/>
                <a:ea typeface="Arial"/>
                <a:cs typeface="Arial"/>
                <a:sym typeface="Arial"/>
              </a:rPr>
              <a:t>W4- </a:t>
            </a:r>
            <a:r>
              <a:rPr lang="en" sz="2000">
                <a:solidFill>
                  <a:srgbClr val="FFFFFF"/>
                </a:solidFill>
                <a:latin typeface="Arial"/>
                <a:ea typeface="Arial"/>
                <a:cs typeface="Arial"/>
                <a:sym typeface="Arial"/>
              </a:rPr>
              <a:t>D</a:t>
            </a:r>
            <a:r>
              <a:rPr lang="en" sz="2000">
                <a:solidFill>
                  <a:srgbClr val="FFFFFF"/>
                </a:solidFill>
                <a:latin typeface="Arial"/>
                <a:ea typeface="Arial"/>
                <a:cs typeface="Arial"/>
                <a:sym typeface="Arial"/>
              </a:rPr>
              <a:t>eveloping Virtual Police Station to receive FIR with OCR based digital signature authenticated through digital signature (Aadhar Number based authentication</a:t>
            </a:r>
            <a:r>
              <a:rPr lang="en" sz="2000">
                <a:solidFill>
                  <a:srgbClr val="FFFEEE"/>
                </a:solidFill>
                <a:latin typeface="Arial"/>
                <a:ea typeface="Arial"/>
                <a:cs typeface="Arial"/>
                <a:sym typeface="Arial"/>
              </a:rPr>
              <a:t>)</a:t>
            </a:r>
            <a:endParaRPr sz="2000">
              <a:latin typeface="Arial"/>
              <a:ea typeface="Arial"/>
              <a:cs typeface="Arial"/>
              <a:sym typeface="Arial"/>
            </a:endParaRPr>
          </a:p>
        </p:txBody>
      </p:sp>
      <p:sp>
        <p:nvSpPr>
          <p:cNvPr id="61" name="Google Shape;61;p13"/>
          <p:cNvSpPr txBox="1"/>
          <p:nvPr>
            <p:ph idx="1" type="subTitle"/>
          </p:nvPr>
        </p:nvSpPr>
        <p:spPr>
          <a:xfrm>
            <a:off x="2242150" y="379450"/>
            <a:ext cx="3994200" cy="108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000000"/>
                </a:solidFill>
                <a:latin typeface="Arial"/>
                <a:ea typeface="Arial"/>
                <a:cs typeface="Arial"/>
                <a:sym typeface="Arial"/>
              </a:rPr>
              <a:t>Group Name -      ENIGMA</a:t>
            </a:r>
            <a:endParaRPr b="1" sz="1600">
              <a:solidFill>
                <a:srgbClr val="000000"/>
              </a:solidFill>
              <a:latin typeface="Arial"/>
              <a:ea typeface="Arial"/>
              <a:cs typeface="Arial"/>
              <a:sym typeface="Arial"/>
            </a:endParaRPr>
          </a:p>
          <a:p>
            <a:pPr indent="0" lvl="0" marL="0" rtl="0" algn="l">
              <a:spcBef>
                <a:spcPts val="0"/>
              </a:spcBef>
              <a:spcAft>
                <a:spcPts val="0"/>
              </a:spcAft>
              <a:buNone/>
            </a:pPr>
            <a:r>
              <a:rPr b="1" lang="en" sz="1600">
                <a:solidFill>
                  <a:srgbClr val="000000"/>
                </a:solidFill>
                <a:latin typeface="Arial"/>
                <a:ea typeface="Arial"/>
                <a:cs typeface="Arial"/>
                <a:sym typeface="Arial"/>
              </a:rPr>
              <a:t>Group Members- Mahima Lolla</a:t>
            </a:r>
            <a:endParaRPr b="1" sz="1600">
              <a:solidFill>
                <a:srgbClr val="000000"/>
              </a:solidFill>
              <a:latin typeface="Arial"/>
              <a:ea typeface="Arial"/>
              <a:cs typeface="Arial"/>
              <a:sym typeface="Arial"/>
            </a:endParaRPr>
          </a:p>
          <a:p>
            <a:pPr indent="0" lvl="0" marL="0" rtl="0" algn="l">
              <a:spcBef>
                <a:spcPts val="0"/>
              </a:spcBef>
              <a:spcAft>
                <a:spcPts val="0"/>
              </a:spcAft>
              <a:buNone/>
            </a:pPr>
            <a:r>
              <a:rPr b="1" lang="en" sz="1600">
                <a:solidFill>
                  <a:srgbClr val="000000"/>
                </a:solidFill>
                <a:latin typeface="Arial"/>
                <a:ea typeface="Arial"/>
                <a:cs typeface="Arial"/>
                <a:sym typeface="Arial"/>
              </a:rPr>
              <a:t>                              Ayush Barik</a:t>
            </a:r>
            <a:endParaRPr b="1" sz="1600">
              <a:solidFill>
                <a:srgbClr val="000000"/>
              </a:solidFill>
              <a:latin typeface="Arial"/>
              <a:ea typeface="Arial"/>
              <a:cs typeface="Arial"/>
              <a:sym typeface="Arial"/>
            </a:endParaRPr>
          </a:p>
          <a:p>
            <a:pPr indent="0" lvl="0" marL="0" rtl="0" algn="l">
              <a:spcBef>
                <a:spcPts val="0"/>
              </a:spcBef>
              <a:spcAft>
                <a:spcPts val="0"/>
              </a:spcAft>
              <a:buNone/>
            </a:pPr>
            <a:r>
              <a:rPr b="1" lang="en" sz="1600">
                <a:solidFill>
                  <a:srgbClr val="000000"/>
                </a:solidFill>
                <a:latin typeface="Arial"/>
                <a:ea typeface="Arial"/>
                <a:cs typeface="Arial"/>
                <a:sym typeface="Arial"/>
              </a:rPr>
              <a:t>                              Deepthi Sudharsan</a:t>
            </a:r>
            <a:endParaRPr b="1" sz="160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nvSpPr>
        <p:spPr>
          <a:xfrm>
            <a:off x="128925" y="213650"/>
            <a:ext cx="6208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600">
                <a:solidFill>
                  <a:srgbClr val="FFFFFF"/>
                </a:solidFill>
              </a:rPr>
              <a:t>What is our project about?</a:t>
            </a:r>
            <a:endParaRPr sz="3600">
              <a:solidFill>
                <a:srgbClr val="FFFFFF"/>
              </a:solidFill>
            </a:endParaRPr>
          </a:p>
        </p:txBody>
      </p:sp>
      <p:sp>
        <p:nvSpPr>
          <p:cNvPr id="67" name="Google Shape;67;p14"/>
          <p:cNvSpPr txBox="1"/>
          <p:nvPr/>
        </p:nvSpPr>
        <p:spPr>
          <a:xfrm>
            <a:off x="208350" y="891675"/>
            <a:ext cx="84384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F3F3F3"/>
                </a:solidFill>
              </a:rPr>
              <a:t>The National Smart Police Service is a website for the citizens of India to reach out to police stations through the internet, instead of finding one manually in their locality and solve their issues online. </a:t>
            </a:r>
            <a:endParaRPr sz="1800">
              <a:solidFill>
                <a:srgbClr val="F3F3F3"/>
              </a:solidFill>
            </a:endParaRPr>
          </a:p>
          <a:p>
            <a:pPr indent="0" lvl="0" marL="0" rtl="0" algn="l">
              <a:spcBef>
                <a:spcPts val="0"/>
              </a:spcBef>
              <a:spcAft>
                <a:spcPts val="0"/>
              </a:spcAft>
              <a:buNone/>
            </a:pPr>
            <a:r>
              <a:rPr lang="en" sz="1800">
                <a:solidFill>
                  <a:srgbClr val="F3F3F3"/>
                </a:solidFill>
              </a:rPr>
              <a:t>Based on the citizen’s location, the website will guide him/her to the respective State Police Service website.</a:t>
            </a:r>
            <a:endParaRPr sz="1800">
              <a:solidFill>
                <a:srgbClr val="F3F3F3"/>
              </a:solidFill>
            </a:endParaRPr>
          </a:p>
          <a:p>
            <a:pPr indent="0" lvl="0" marL="0" rtl="0" algn="l">
              <a:spcBef>
                <a:spcPts val="0"/>
              </a:spcBef>
              <a:spcAft>
                <a:spcPts val="0"/>
              </a:spcAft>
              <a:buNone/>
            </a:pPr>
            <a:r>
              <a:t/>
            </a:r>
            <a:endParaRPr sz="1800">
              <a:solidFill>
                <a:srgbClr val="F3F3F3"/>
              </a:solidFill>
            </a:endParaRPr>
          </a:p>
          <a:p>
            <a:pPr indent="0" lvl="0" marL="0" rtl="0" algn="l">
              <a:spcBef>
                <a:spcPts val="0"/>
              </a:spcBef>
              <a:spcAft>
                <a:spcPts val="0"/>
              </a:spcAft>
              <a:buNone/>
            </a:pPr>
            <a:r>
              <a:rPr lang="en" sz="1800">
                <a:solidFill>
                  <a:srgbClr val="F3F3F3"/>
                </a:solidFill>
              </a:rPr>
              <a:t>In our example, we have chosen one such State (Uttar Pradesh) to depict how our service will work.</a:t>
            </a:r>
            <a:endParaRPr sz="1800">
              <a:solidFill>
                <a:srgbClr val="F3F3F3"/>
              </a:solidFill>
            </a:endParaRPr>
          </a:p>
          <a:p>
            <a:pPr indent="0" lvl="0" marL="0" rtl="0" algn="l">
              <a:spcBef>
                <a:spcPts val="0"/>
              </a:spcBef>
              <a:spcAft>
                <a:spcPts val="0"/>
              </a:spcAft>
              <a:buNone/>
            </a:pPr>
            <a:r>
              <a:rPr lang="en" sz="1800">
                <a:solidFill>
                  <a:srgbClr val="F3F3F3"/>
                </a:solidFill>
              </a:rPr>
              <a:t>All the basic services provided by a physical police station will be provided by this online platform as well. </a:t>
            </a:r>
            <a:endParaRPr sz="1800">
              <a:solidFill>
                <a:srgbClr val="F3F3F3"/>
              </a:solidFill>
            </a:endParaRPr>
          </a:p>
          <a:p>
            <a:pPr indent="0" lvl="0" marL="0" rtl="0" algn="l">
              <a:spcBef>
                <a:spcPts val="0"/>
              </a:spcBef>
              <a:spcAft>
                <a:spcPts val="0"/>
              </a:spcAft>
              <a:buNone/>
            </a:pPr>
            <a:r>
              <a:rPr lang="en" sz="1800">
                <a:solidFill>
                  <a:srgbClr val="F3F3F3"/>
                </a:solidFill>
              </a:rPr>
              <a:t>It is highly user friendly and hence easy to use for all people across the country. </a:t>
            </a:r>
            <a:endParaRPr sz="1800">
              <a:solidFill>
                <a:srgbClr val="F3F3F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000">
                <a:solidFill>
                  <a:srgbClr val="000000"/>
                </a:solidFill>
                <a:latin typeface="Arial"/>
                <a:ea typeface="Arial"/>
                <a:cs typeface="Arial"/>
                <a:sym typeface="Arial"/>
              </a:rPr>
              <a:t>Why is our project necessary?</a:t>
            </a:r>
            <a:endParaRPr sz="4000">
              <a:solidFill>
                <a:srgbClr val="000000"/>
              </a:solidFill>
              <a:latin typeface="Arial"/>
              <a:ea typeface="Arial"/>
              <a:cs typeface="Arial"/>
              <a:sym typeface="Arial"/>
            </a:endParaRPr>
          </a:p>
        </p:txBody>
      </p:sp>
      <p:sp>
        <p:nvSpPr>
          <p:cNvPr id="73" name="Google Shape;73;p15"/>
          <p:cNvSpPr txBox="1"/>
          <p:nvPr/>
        </p:nvSpPr>
        <p:spPr>
          <a:xfrm>
            <a:off x="515575" y="1257175"/>
            <a:ext cx="81522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In circumstances where a person cannot travel to a police station physically and wishes to solve their problem at the fastest, the NSPS comes into picture.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assure all the services that any conventional police station provides, in a fast and secure manner. </a:t>
            </a:r>
            <a:endParaRPr/>
          </a:p>
          <a:p>
            <a:pPr indent="0" lvl="0" marL="0" rtl="0" algn="l">
              <a:spcBef>
                <a:spcPts val="0"/>
              </a:spcBef>
              <a:spcAft>
                <a:spcPts val="0"/>
              </a:spcAft>
              <a:buNone/>
            </a:pPr>
            <a:r>
              <a:rPr lang="en"/>
              <a:t>Our goal through this project </a:t>
            </a:r>
            <a:r>
              <a:rPr lang="en"/>
              <a:t>is </a:t>
            </a:r>
            <a:r>
              <a:rPr lang="en">
                <a:solidFill>
                  <a:srgbClr val="202122"/>
                </a:solidFill>
              </a:rPr>
              <a:t> to have </a:t>
            </a:r>
            <a:r>
              <a:rPr lang="en">
                <a:uFill>
                  <a:noFill/>
                </a:uFill>
                <a:hlinkClick r:id="rId3"/>
              </a:rPr>
              <a:t>artificial intelligence</a:t>
            </a:r>
            <a:r>
              <a:rPr lang="en"/>
              <a:t> play a crucial role</a:t>
            </a:r>
            <a:r>
              <a:rPr baseline="30000" lang="en"/>
              <a:t> </a:t>
            </a:r>
            <a:r>
              <a:rPr lang="en"/>
              <a:t>in reducing </a:t>
            </a:r>
            <a:r>
              <a:rPr lang="en">
                <a:uFill>
                  <a:noFill/>
                </a:uFill>
                <a:hlinkClick r:id="rId4"/>
              </a:rPr>
              <a:t>crime</a:t>
            </a:r>
            <a:r>
              <a:rPr lang="en"/>
              <a:t> and promoting a safer environment.</a:t>
            </a:r>
            <a:endParaRPr/>
          </a:p>
          <a:p>
            <a:pPr indent="0" lvl="0" marL="0" rtl="0" algn="l">
              <a:spcBef>
                <a:spcPts val="0"/>
              </a:spcBef>
              <a:spcAft>
                <a:spcPts val="0"/>
              </a:spcAft>
              <a:buNone/>
            </a:pPr>
            <a:r>
              <a:rPr lang="en"/>
              <a:t>The NSPS allows users to complete transactions digitally without human intervention and without having to wait in queues or visiting police stations traditionally with the goal of reducing customers physically visiting police stations by 80 percent.</a:t>
            </a:r>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6"/>
          <p:cNvPicPr preferRelativeResize="0"/>
          <p:nvPr/>
        </p:nvPicPr>
        <p:blipFill>
          <a:blip r:embed="rId3">
            <a:alphaModFix/>
          </a:blip>
          <a:stretch>
            <a:fillRect/>
          </a:stretch>
        </p:blipFill>
        <p:spPr>
          <a:xfrm>
            <a:off x="731050" y="152400"/>
            <a:ext cx="3176170" cy="4838696"/>
          </a:xfrm>
          <a:prstGeom prst="rect">
            <a:avLst/>
          </a:prstGeom>
          <a:noFill/>
          <a:ln>
            <a:noFill/>
          </a:ln>
        </p:spPr>
      </p:pic>
      <p:pic>
        <p:nvPicPr>
          <p:cNvPr id="79" name="Google Shape;79;p16"/>
          <p:cNvPicPr preferRelativeResize="0"/>
          <p:nvPr/>
        </p:nvPicPr>
        <p:blipFill rotWithShape="1">
          <a:blip r:embed="rId4">
            <a:alphaModFix/>
          </a:blip>
          <a:srcRect b="-889" l="0" r="0" t="890"/>
          <a:stretch/>
        </p:blipFill>
        <p:spPr>
          <a:xfrm>
            <a:off x="4389820" y="195275"/>
            <a:ext cx="3626189" cy="483869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7"/>
          <p:cNvPicPr preferRelativeResize="0"/>
          <p:nvPr/>
        </p:nvPicPr>
        <p:blipFill>
          <a:blip r:embed="rId3">
            <a:alphaModFix/>
          </a:blip>
          <a:stretch>
            <a:fillRect/>
          </a:stretch>
        </p:blipFill>
        <p:spPr>
          <a:xfrm>
            <a:off x="506025" y="98825"/>
            <a:ext cx="3626189" cy="4838696"/>
          </a:xfrm>
          <a:prstGeom prst="rect">
            <a:avLst/>
          </a:prstGeom>
          <a:noFill/>
          <a:ln>
            <a:noFill/>
          </a:ln>
        </p:spPr>
      </p:pic>
      <p:pic>
        <p:nvPicPr>
          <p:cNvPr id="85" name="Google Shape;85;p17"/>
          <p:cNvPicPr preferRelativeResize="0"/>
          <p:nvPr/>
        </p:nvPicPr>
        <p:blipFill>
          <a:blip r:embed="rId4">
            <a:alphaModFix/>
          </a:blip>
          <a:stretch>
            <a:fillRect/>
          </a:stretch>
        </p:blipFill>
        <p:spPr>
          <a:xfrm>
            <a:off x="4821664" y="152400"/>
            <a:ext cx="3626189" cy="483869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a:blip r:embed="rId3">
            <a:alphaModFix/>
          </a:blip>
          <a:stretch>
            <a:fillRect/>
          </a:stretch>
        </p:blipFill>
        <p:spPr>
          <a:xfrm>
            <a:off x="377425" y="152400"/>
            <a:ext cx="3626189" cy="4838696"/>
          </a:xfrm>
          <a:prstGeom prst="rect">
            <a:avLst/>
          </a:prstGeom>
          <a:noFill/>
          <a:ln>
            <a:noFill/>
          </a:ln>
        </p:spPr>
      </p:pic>
      <p:pic>
        <p:nvPicPr>
          <p:cNvPr id="91" name="Google Shape;91;p18"/>
          <p:cNvPicPr preferRelativeResize="0"/>
          <p:nvPr/>
        </p:nvPicPr>
        <p:blipFill>
          <a:blip r:embed="rId4">
            <a:alphaModFix/>
          </a:blip>
          <a:stretch>
            <a:fillRect/>
          </a:stretch>
        </p:blipFill>
        <p:spPr>
          <a:xfrm>
            <a:off x="4810314" y="152400"/>
            <a:ext cx="3626189" cy="483869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19"/>
          <p:cNvPicPr preferRelativeResize="0"/>
          <p:nvPr/>
        </p:nvPicPr>
        <p:blipFill>
          <a:blip r:embed="rId3">
            <a:alphaModFix/>
          </a:blip>
          <a:stretch>
            <a:fillRect/>
          </a:stretch>
        </p:blipFill>
        <p:spPr>
          <a:xfrm>
            <a:off x="516750" y="115325"/>
            <a:ext cx="3452362" cy="4838701"/>
          </a:xfrm>
          <a:prstGeom prst="rect">
            <a:avLst/>
          </a:prstGeom>
          <a:noFill/>
          <a:ln>
            <a:noFill/>
          </a:ln>
        </p:spPr>
      </p:pic>
      <p:pic>
        <p:nvPicPr>
          <p:cNvPr id="97" name="Google Shape;97;p19"/>
          <p:cNvPicPr preferRelativeResize="0"/>
          <p:nvPr/>
        </p:nvPicPr>
        <p:blipFill>
          <a:blip r:embed="rId4">
            <a:alphaModFix/>
          </a:blip>
          <a:stretch>
            <a:fillRect/>
          </a:stretch>
        </p:blipFill>
        <p:spPr>
          <a:xfrm>
            <a:off x="4762887" y="115325"/>
            <a:ext cx="3452362" cy="48387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